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2" r:id="rId6"/>
    <p:sldId id="265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5" r:id="rId20"/>
    <p:sldId id="276" r:id="rId21"/>
    <p:sldId id="278" r:id="rId22"/>
    <p:sldId id="28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753090-EEE1-44F4-9D0D-F11EB0D8DCE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331BC6-0FA7-4A40-B279-102AD95F2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5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C0E0-DB4F-4431-A122-C49E9F01A7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1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7C0E0-DB4F-4431-A122-C49E9F01A7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8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1BC6-0FA7-4A40-B279-102AD95F22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7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1BC6-0FA7-4A40-B279-102AD95F22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6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1BC6-0FA7-4A40-B279-102AD95F22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6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1BC6-0FA7-4A40-B279-102AD95F22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6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C6DF0-F724-4FDD-AA58-53A64EFDFFB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37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C6DF0-F724-4FDD-AA58-53A64EFDFFB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6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4720F4-071F-46A7-95A2-966F6FED8C0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C293B-5A8F-4E39-8303-7AFA24E67BE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Human Resources</a:t>
            </a:r>
            <a:br>
              <a:rPr lang="en-US" b="1" u="sng" dirty="0"/>
            </a:br>
            <a:r>
              <a:rPr lang="en-US" sz="1800" b="1" u="sng" dirty="0"/>
              <a:t>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COBRA &amp; Coordination with Other Federal Law Benefits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229600" cy="1752600"/>
          </a:xfrm>
        </p:spPr>
        <p:txBody>
          <a:bodyPr>
            <a:noAutofit/>
          </a:bodyPr>
          <a:lstStyle/>
          <a:p>
            <a:r>
              <a:rPr lang="en-US" sz="2800" dirty="0"/>
              <a:t>Presented </a:t>
            </a:r>
          </a:p>
          <a:p>
            <a:r>
              <a:rPr lang="en-US" sz="2800" dirty="0"/>
              <a:t>by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Donna </a:t>
            </a:r>
            <a:r>
              <a:rPr lang="en-US" sz="2800" dirty="0" err="1">
                <a:solidFill>
                  <a:srgbClr val="FF0000"/>
                </a:solidFill>
              </a:rPr>
              <a:t>gabel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And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Stephanie </a:t>
            </a:r>
            <a:r>
              <a:rPr lang="en-US" sz="2800" dirty="0" err="1">
                <a:solidFill>
                  <a:srgbClr val="FF0000"/>
                </a:solidFill>
              </a:rPr>
              <a:t>Kendick</a:t>
            </a:r>
            <a:endParaRPr lang="en-US" sz="2800" cap="none" dirty="0"/>
          </a:p>
          <a:p>
            <a:r>
              <a:rPr lang="en-US" sz="2800" cap="none" dirty="0"/>
              <a:t>Alexander City Housing Authority</a:t>
            </a:r>
          </a:p>
        </p:txBody>
      </p:sp>
    </p:spTree>
    <p:extLst>
      <p:ext uri="{BB962C8B-B14F-4D97-AF65-F5344CB8AC3E}">
        <p14:creationId xmlns:p14="http://schemas.microsoft.com/office/powerpoint/2010/main" val="267645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Employer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Employee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Termination or reduction in hours</a:t>
            </a:r>
          </a:p>
          <a:p>
            <a:r>
              <a:rPr lang="en-US" dirty="0"/>
              <a:t>Death of employee</a:t>
            </a:r>
          </a:p>
          <a:p>
            <a:r>
              <a:rPr lang="en-US" dirty="0"/>
              <a:t>Employee entitled to Medicare</a:t>
            </a:r>
          </a:p>
          <a:p>
            <a:r>
              <a:rPr lang="en-US" dirty="0"/>
              <a:t>Bankruptcy of private-sector employer</a:t>
            </a:r>
          </a:p>
          <a:p>
            <a:r>
              <a:rPr lang="en-US" dirty="0"/>
              <a:t>Within 30 days of 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Divorce</a:t>
            </a:r>
          </a:p>
          <a:p>
            <a:r>
              <a:rPr lang="en-US" dirty="0"/>
              <a:t>Legal Separation</a:t>
            </a:r>
          </a:p>
          <a:p>
            <a:r>
              <a:rPr lang="en-US" dirty="0"/>
              <a:t>Child’s loss of dependent status under the plan</a:t>
            </a:r>
          </a:p>
          <a:p>
            <a:r>
              <a:rPr lang="en-US" dirty="0"/>
              <a:t>60 + days notice depending on plan requirements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COBRA Qualifying Event Notices To Plan</a:t>
            </a:r>
            <a:br>
              <a:rPr lang="en-US" dirty="0"/>
            </a:br>
            <a:r>
              <a:rPr lang="en-US" sz="2000" i="1" dirty="0"/>
              <a:t>(</a:t>
            </a:r>
            <a:r>
              <a:rPr lang="en-US" sz="2000" b="1" i="1" u="sng" dirty="0">
                <a:solidFill>
                  <a:schemeClr val="accent1">
                    <a:lumMod val="50000"/>
                  </a:schemeClr>
                </a:solidFill>
              </a:rPr>
              <a:t>Check your plan rules</a:t>
            </a:r>
            <a:r>
              <a:rPr lang="en-US" sz="2000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3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79420" y="2895600"/>
            <a:ext cx="9220200" cy="1673225"/>
          </a:xfrm>
        </p:spPr>
        <p:txBody>
          <a:bodyPr>
            <a:noAutofit/>
          </a:bodyPr>
          <a:lstStyle/>
          <a:p>
            <a:pPr marL="914400" lvl="2" indent="0"/>
            <a:r>
              <a:rPr lang="en-US" sz="2400" dirty="0">
                <a:solidFill>
                  <a:schemeClr val="tx1"/>
                </a:solidFill>
              </a:rPr>
              <a:t>Group health plans may sometimes deny a request for coverage or for an extension of continuation coverage and notice of denial must be provided.</a:t>
            </a:r>
          </a:p>
          <a:p>
            <a:pPr marL="914400" lvl="2" indent="0"/>
            <a:endParaRPr lang="en-US" dirty="0">
              <a:solidFill>
                <a:schemeClr val="tx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Within 14 days after the request is received</a:t>
            </a:r>
          </a:p>
          <a:p>
            <a:pPr marL="914400" lvl="2" indent="0"/>
            <a:endParaRPr lang="en-US" dirty="0">
              <a:solidFill>
                <a:schemeClr val="tx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Must explain the reason for denying the request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>COBRA Notice of Unavailability of Continuation Coverage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09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76200" y="2743201"/>
            <a:ext cx="9220200" cy="1600200"/>
          </a:xfrm>
        </p:spPr>
        <p:txBody>
          <a:bodyPr>
            <a:noAutofit/>
          </a:bodyPr>
          <a:lstStyle/>
          <a:p>
            <a:pPr marL="914400" lvl="2" indent="0"/>
            <a:r>
              <a:rPr lang="en-US" sz="2400" dirty="0">
                <a:solidFill>
                  <a:schemeClr val="tx1"/>
                </a:solidFill>
              </a:rPr>
              <a:t>Continuation coverage must generally be available for a maximum period (18, 29, 0r 36  months). If terminated early by the plan, the plan must provide the individual this notice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As soon as practical after the decision is made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Date the coverage will terminate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Reason for termination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Any rights the individual may have to elect alternative group or individual coverage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>COBRA Notice of Early Termination of Continuation Coverage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4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04800" y="2895600"/>
            <a:ext cx="9220200" cy="1600200"/>
          </a:xfrm>
        </p:spPr>
        <p:txBody>
          <a:bodyPr>
            <a:noAutofit/>
          </a:bodyPr>
          <a:lstStyle/>
          <a:p>
            <a:pPr marL="914400" lvl="2" indent="0"/>
            <a:r>
              <a:rPr lang="en-US" sz="2400" dirty="0">
                <a:solidFill>
                  <a:schemeClr val="tx1"/>
                </a:solidFill>
              </a:rPr>
              <a:t>Depends on qualifying event: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18 months – employment  termination or reduction in hours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36 months – after the date employee became entitled to Medicare less the # months under Medicare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36 months – for all other qualifying events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plan may provide longer periods beyond the maximum required by law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524000"/>
          </a:xfrm>
        </p:spPr>
        <p:txBody>
          <a:bodyPr>
            <a:normAutofit/>
          </a:bodyPr>
          <a:lstStyle/>
          <a:p>
            <a:r>
              <a:rPr lang="en-US" sz="4400" dirty="0"/>
              <a:t>Duration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1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r>
              <a:rPr lang="en-US" dirty="0"/>
              <a:t>If entitled to an 18-month maximum period of coverage, may be eligible for an 18-month extension under 2 circumstances: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2800" dirty="0"/>
              <a:t>Qualified beneficiary is disabled</a:t>
            </a:r>
          </a:p>
          <a:p>
            <a:pPr marL="594360" lvl="2" indent="0">
              <a:buNone/>
            </a:pPr>
            <a:endParaRPr lang="en-US" sz="2800" dirty="0"/>
          </a:p>
          <a:p>
            <a:pPr lvl="2"/>
            <a:r>
              <a:rPr lang="en-US" sz="2800" dirty="0"/>
              <a:t>A second qualifying event occurs</a:t>
            </a:r>
          </a:p>
        </p:txBody>
      </p:sp>
    </p:spTree>
    <p:extLst>
      <p:ext uri="{BB962C8B-B14F-4D97-AF65-F5344CB8AC3E}">
        <p14:creationId xmlns:p14="http://schemas.microsoft.com/office/powerpoint/2010/main" val="3901406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 qualified beneficiary is disabled and meets certain requirements, </a:t>
            </a:r>
            <a:r>
              <a:rPr lang="en-US" b="1" u="sng" dirty="0"/>
              <a:t>all</a:t>
            </a:r>
            <a:r>
              <a:rPr lang="en-US" dirty="0"/>
              <a:t> of the qualified beneficiaries receiving COBRA due to a single qualifying event are entitled to an 11-month extension for a total of 29 months</a:t>
            </a:r>
          </a:p>
          <a:p>
            <a:pPr lvl="2"/>
            <a:r>
              <a:rPr lang="en-US" sz="2400" dirty="0"/>
              <a:t>SSA determines the disability before the 60</a:t>
            </a:r>
            <a:r>
              <a:rPr lang="en-US" sz="2400" baseline="30000" dirty="0"/>
              <a:t>th</a:t>
            </a:r>
            <a:r>
              <a:rPr lang="en-US" sz="2400" dirty="0"/>
              <a:t> day of continuation coverage, and</a:t>
            </a:r>
          </a:p>
          <a:p>
            <a:pPr lvl="2"/>
            <a:r>
              <a:rPr lang="en-US" sz="2400" dirty="0"/>
              <a:t>Disability continues during the rest of the 18-month period</a:t>
            </a:r>
          </a:p>
          <a:p>
            <a:pPr marL="594360" lvl="2" indent="0">
              <a:buNone/>
            </a:pPr>
            <a:endParaRPr lang="en-US" sz="1200" dirty="0"/>
          </a:p>
          <a:p>
            <a:r>
              <a:rPr lang="en-US" dirty="0"/>
              <a:t>Plan can charge increased premium up to 150% of the cost of coverage during the 11-month extension</a:t>
            </a:r>
          </a:p>
        </p:txBody>
      </p:sp>
    </p:spTree>
    <p:extLst>
      <p:ext uri="{BB962C8B-B14F-4D97-AF65-F5344CB8AC3E}">
        <p14:creationId xmlns:p14="http://schemas.microsoft.com/office/powerpoint/2010/main" val="109089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r>
              <a:rPr lang="en-US" dirty="0"/>
              <a:t>Second Qualifying Event </a:t>
            </a:r>
            <a:r>
              <a:rPr lang="en-US" i="1" dirty="0"/>
              <a:t>– only if it would have caused the beneficiary to lose coverage under the plan in the absence of the first qualifying event.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lvl="2"/>
            <a:r>
              <a:rPr lang="en-US" sz="2800" dirty="0"/>
              <a:t>Death of a covered employee</a:t>
            </a:r>
          </a:p>
          <a:p>
            <a:pPr lvl="2"/>
            <a:r>
              <a:rPr lang="en-US" sz="2800" dirty="0"/>
              <a:t>Divorce or legal separation of a covered employee and spouse</a:t>
            </a:r>
          </a:p>
          <a:p>
            <a:pPr lvl="2"/>
            <a:r>
              <a:rPr lang="en-US" sz="2800" dirty="0"/>
              <a:t>Covered employee becoming entitled to Medicare coverage</a:t>
            </a:r>
          </a:p>
          <a:p>
            <a:pPr lvl="2"/>
            <a:r>
              <a:rPr lang="en-US" sz="2800" dirty="0"/>
              <a:t>Loss of dependent child status under the plan</a:t>
            </a:r>
          </a:p>
          <a:p>
            <a:pPr marL="59436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9011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81000" y="2743200"/>
            <a:ext cx="9220200" cy="1600200"/>
          </a:xfrm>
        </p:spPr>
        <p:txBody>
          <a:bodyPr>
            <a:no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Premiums not paid in full on a timely basis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Employer ceases to maintain any group health plan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Qualified beneficiary begins coverage under another group health plan after electing COBRA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Qualified beneficiary becomes entitled to Medicare benefits after electing COBRA, 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Qualified beneficiary engages in conduct that would justify the plan in terminating coverage, such as fraud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524000"/>
          </a:xfrm>
        </p:spPr>
        <p:txBody>
          <a:bodyPr>
            <a:normAutofit/>
          </a:bodyPr>
          <a:lstStyle/>
          <a:p>
            <a:r>
              <a:rPr lang="en-US" sz="4400" dirty="0"/>
              <a:t>Termination of Coverage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37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81000" y="2590800"/>
            <a:ext cx="9220200" cy="1600200"/>
          </a:xfrm>
        </p:spPr>
        <p:txBody>
          <a:bodyPr>
            <a:no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Employee/beneficiary responsible for 100% of eligible costs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Plan sets premium due dates after initial payment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Must be allowed to pay premiums on a monthly basis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Some plans allow more other payment intervals (weekly or quarterly)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30 day grace period is required for payment, however plan has the option to cancel coverage until payment is received, retroactively reinstating coverage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Paying for Continuation Coverage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of Coverage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572000"/>
          </a:xfrm>
        </p:spPr>
        <p:txBody>
          <a:bodyPr/>
          <a:lstStyle/>
          <a:p>
            <a:r>
              <a:rPr lang="en-US" dirty="0"/>
              <a:t>Plan is not obligated to send monthly premium notices</a:t>
            </a:r>
          </a:p>
          <a:p>
            <a:r>
              <a:rPr lang="en-US" dirty="0"/>
              <a:t>Plan may cancel coverage for non-payment</a:t>
            </a:r>
          </a:p>
          <a:p>
            <a:r>
              <a:rPr lang="en-US" dirty="0"/>
              <a:t>Employers may chose to subsidize or pay the entire cost for COBRA for terminating employees and their families as part of a severance agreement.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dirty="0"/>
              <a:t>Disclaimer</a:t>
            </a:r>
            <a:endParaRPr lang="en-US" sz="4800" dirty="0"/>
          </a:p>
        </p:txBody>
      </p:sp>
      <p:sp>
        <p:nvSpPr>
          <p:cNvPr id="4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/>
              <a:t>This presentation, related documents, contents, and comments are for informational purposes only and should not be construed as official interpretation of any laws, regulations, requirements, or compliance; or legal advice or legal opinion. </a:t>
            </a:r>
          </a:p>
          <a:p>
            <a:pPr marL="0" indent="0" algn="just">
              <a:buNone/>
            </a:pPr>
            <a:endParaRPr lang="en-US" sz="1300" dirty="0"/>
          </a:p>
          <a:p>
            <a:pPr marL="0" indent="0" algn="just">
              <a:buNone/>
            </a:pPr>
            <a:r>
              <a:rPr lang="en-US" sz="2800" dirty="0"/>
              <a:t>You are urged to consult related government agencies or your attorney concerning your own situation and any specific legal questions you have may have. 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Donna Gabel and Stephanie Kendrick are with the Alexander City Housing Authority.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69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8686800" cy="3810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cap="none" dirty="0"/>
              <a:t>FMLA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Group health coverage under FMLA is not COBRA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FMLA leave is not a qualifying event under COBRA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COBRA event may occur if employee on FMLA doesn’t return to work and notifies the employer</a:t>
            </a:r>
          </a:p>
          <a:p>
            <a:pPr algn="l"/>
            <a:r>
              <a:rPr lang="en-US" sz="2000" cap="none" dirty="0"/>
              <a:t>ACA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Extends dependent child coverage to age 26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Prohibits limits/exclusions for preexisting conditions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Bans lifetime or annual $ limits for essential health benefits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/>
              <a:t>Requires plans/insurers provide understandable plan summary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524000"/>
          </a:xfrm>
        </p:spPr>
        <p:txBody>
          <a:bodyPr/>
          <a:lstStyle/>
          <a:p>
            <a:r>
              <a:rPr lang="en-US" dirty="0"/>
              <a:t>Coordination with Other Federal Benefit Laws</a:t>
            </a:r>
          </a:p>
        </p:txBody>
      </p:sp>
    </p:spTree>
    <p:extLst>
      <p:ext uri="{BB962C8B-B14F-4D97-AF65-F5344CB8AC3E}">
        <p14:creationId xmlns:p14="http://schemas.microsoft.com/office/powerpoint/2010/main" val="1427859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533252"/>
            <a:ext cx="53394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56759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7086600" cy="304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Donna Gabel, Executive Director</a:t>
            </a:r>
          </a:p>
          <a:p>
            <a:pPr>
              <a:spcBef>
                <a:spcPts val="0"/>
              </a:spcBef>
            </a:pPr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>
              <a:spcBef>
                <a:spcPts val="0"/>
              </a:spcBef>
            </a:pPr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Stephanie Kendrick, Human Resources Manager</a:t>
            </a:r>
          </a:p>
          <a:p>
            <a:pPr>
              <a:spcBef>
                <a:spcPts val="0"/>
              </a:spcBef>
            </a:pPr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Alexander City Housing Authority</a:t>
            </a:r>
          </a:p>
          <a:p>
            <a:pPr>
              <a:spcBef>
                <a:spcPts val="0"/>
              </a:spcBef>
            </a:pPr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2110 County Road</a:t>
            </a:r>
          </a:p>
          <a:p>
            <a:pPr>
              <a:spcBef>
                <a:spcPts val="0"/>
              </a:spcBef>
            </a:pPr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Alexander City, AL 35010</a:t>
            </a:r>
          </a:p>
          <a:p>
            <a:endParaRPr lang="en-US" b="0" cap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(256) 329-2201</a:t>
            </a:r>
          </a:p>
          <a:p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(256) 329-6535 Fax</a:t>
            </a:r>
          </a:p>
          <a:p>
            <a:r>
              <a:rPr lang="en-US" b="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 </a:t>
            </a:r>
            <a:r>
              <a:rPr lang="en-US" b="0" u="sng" cap="none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donnagabel@alexcityhousing.org</a:t>
            </a:r>
          </a:p>
          <a:p>
            <a:r>
              <a:rPr lang="en-US" b="0" u="sng" cap="none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skendrick@alexcityhousing.org</a:t>
            </a:r>
          </a:p>
          <a:p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752600"/>
          </a:xfrm>
        </p:spPr>
        <p:txBody>
          <a:bodyPr/>
          <a:lstStyle/>
          <a:p>
            <a:r>
              <a:rPr lang="en-US" dirty="0"/>
              <a:t>Contact Information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7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590800"/>
            <a:ext cx="8610600" cy="3657600"/>
          </a:xfrm>
        </p:spPr>
        <p:txBody>
          <a:bodyPr/>
          <a:lstStyle/>
          <a:p>
            <a:pPr algn="l"/>
            <a:r>
              <a:rPr lang="en-US" sz="2200" u="sng" cap="none" dirty="0"/>
              <a:t>PURPOSE</a:t>
            </a:r>
            <a:endParaRPr lang="en-US" sz="2200" b="0" cap="none" dirty="0"/>
          </a:p>
          <a:p>
            <a:pPr lvl="1" indent="0"/>
            <a:r>
              <a:rPr lang="en-US" sz="2000" dirty="0">
                <a:solidFill>
                  <a:schemeClr val="tx1"/>
                </a:solidFill>
              </a:rPr>
              <a:t>Gives workers and their families who lose their health benefits the </a:t>
            </a:r>
            <a:r>
              <a:rPr lang="en-US" sz="2000" u="sng" dirty="0">
                <a:solidFill>
                  <a:schemeClr val="tx1"/>
                </a:solidFill>
              </a:rPr>
              <a:t>right to choose </a:t>
            </a:r>
            <a:r>
              <a:rPr lang="en-US" sz="2000" dirty="0">
                <a:solidFill>
                  <a:schemeClr val="tx1"/>
                </a:solidFill>
              </a:rPr>
              <a:t>to continue group health benefits for limited periods of time under certain circumstances, such as: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tx1"/>
                </a:solidFill>
              </a:rPr>
              <a:t>Voluntary or involuntary job loss</a:t>
            </a:r>
            <a:endParaRPr lang="en-US" sz="2000" b="1" cap="none" dirty="0">
              <a:solidFill>
                <a:srgbClr val="C00000"/>
              </a:solidFill>
            </a:endParaRP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Reduction in hours worked</a:t>
            </a:r>
            <a:endParaRPr lang="en-US" sz="2000" b="1" dirty="0">
              <a:solidFill>
                <a:srgbClr val="C00000"/>
              </a:solidFill>
            </a:endParaRP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tx1"/>
                </a:solidFill>
              </a:rPr>
              <a:t>Transition between jobs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Death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sz="2000" cap="none" dirty="0">
                <a:solidFill>
                  <a:schemeClr val="tx1"/>
                </a:solidFill>
              </a:rPr>
              <a:t>Divorce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Other life events</a:t>
            </a:r>
          </a:p>
          <a:p>
            <a:pPr lvl="4" indent="0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COBRA</a:t>
            </a:r>
            <a:br>
              <a:rPr lang="en-US" dirty="0"/>
            </a:br>
            <a:r>
              <a:rPr lang="en-US" dirty="0"/>
              <a:t>Consolidated Omnibus Budget Reconciliation Act</a:t>
            </a:r>
          </a:p>
        </p:txBody>
      </p:sp>
    </p:spTree>
    <p:extLst>
      <p:ext uri="{BB962C8B-B14F-4D97-AF65-F5344CB8AC3E}">
        <p14:creationId xmlns:p14="http://schemas.microsoft.com/office/powerpoint/2010/main" val="220145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310" y="914400"/>
            <a:ext cx="8534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200" dirty="0"/>
              <a:t>Generally requires </a:t>
            </a:r>
            <a:r>
              <a:rPr lang="en-US" sz="2200" b="1" dirty="0">
                <a:solidFill>
                  <a:srgbClr val="C00000"/>
                </a:solidFill>
              </a:rPr>
              <a:t>group health plans sponsored by employers with 20 or more </a:t>
            </a:r>
            <a:r>
              <a:rPr lang="en-US" sz="2200" dirty="0"/>
              <a:t>employees in the prior year offer employees and their families the opportunity for a </a:t>
            </a:r>
            <a:r>
              <a:rPr lang="en-US" sz="2200" b="1" dirty="0">
                <a:solidFill>
                  <a:srgbClr val="C00000"/>
                </a:solidFill>
              </a:rPr>
              <a:t>temporary extension of identical health coverage</a:t>
            </a:r>
            <a:r>
              <a:rPr lang="en-US" sz="2200" dirty="0"/>
              <a:t> (called continuation coverage) in certain instances where coverage under the plan would otherwise end.</a:t>
            </a:r>
          </a:p>
          <a:p>
            <a:endParaRPr lang="en-US" sz="2200" dirty="0"/>
          </a:p>
          <a:p>
            <a:pPr lvl="1"/>
            <a:r>
              <a:rPr lang="en-US" sz="2200" dirty="0"/>
              <a:t>Outlines how employees and family members may </a:t>
            </a:r>
            <a:r>
              <a:rPr lang="en-US" sz="2200" b="1" dirty="0">
                <a:solidFill>
                  <a:srgbClr val="C00000"/>
                </a:solidFill>
              </a:rPr>
              <a:t>elect</a:t>
            </a:r>
            <a:r>
              <a:rPr lang="en-US" sz="2200" dirty="0"/>
              <a:t> continuation coverage. 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Requires employers and plans to </a:t>
            </a:r>
            <a:r>
              <a:rPr lang="en-US" sz="2200" b="1" dirty="0">
                <a:solidFill>
                  <a:srgbClr val="C00000"/>
                </a:solidFill>
              </a:rPr>
              <a:t>provide notice</a:t>
            </a:r>
            <a:r>
              <a:rPr lang="en-US" sz="2200" dirty="0"/>
              <a:t>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Qualified individuals may be required to pay the entire </a:t>
            </a:r>
            <a:r>
              <a:rPr lang="en-US" sz="2200" b="1" dirty="0">
                <a:solidFill>
                  <a:srgbClr val="C00000"/>
                </a:solidFill>
              </a:rPr>
              <a:t>premium for coverage up to 102% of the cost </a:t>
            </a:r>
            <a:r>
              <a:rPr lang="en-US" sz="2200" dirty="0"/>
              <a:t>to the plan (includes a 2% administrative charge).</a:t>
            </a:r>
          </a:p>
        </p:txBody>
      </p:sp>
    </p:spTree>
    <p:extLst>
      <p:ext uri="{BB962C8B-B14F-4D97-AF65-F5344CB8AC3E}">
        <p14:creationId xmlns:p14="http://schemas.microsoft.com/office/powerpoint/2010/main" val="413855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81000" y="2514600"/>
            <a:ext cx="9220200" cy="1673225"/>
          </a:xfrm>
        </p:spPr>
        <p:txBody>
          <a:bodyPr>
            <a:noAutofit/>
          </a:bodyPr>
          <a:lstStyle/>
          <a:p>
            <a:pPr marL="914400" lvl="2" indent="0"/>
            <a:r>
              <a:rPr lang="en-US" sz="2800" dirty="0">
                <a:solidFill>
                  <a:schemeClr val="tx1"/>
                </a:solidFill>
              </a:rPr>
              <a:t>Generally applies to all </a:t>
            </a:r>
            <a:r>
              <a:rPr lang="en-US" sz="2800" b="1" dirty="0">
                <a:solidFill>
                  <a:srgbClr val="C00000"/>
                </a:solidFill>
              </a:rPr>
              <a:t>group health plans </a:t>
            </a:r>
            <a:r>
              <a:rPr lang="en-US" sz="2800" dirty="0">
                <a:solidFill>
                  <a:schemeClr val="tx1"/>
                </a:solidFill>
              </a:rPr>
              <a:t>that provide medical care and are maintained by: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Private-sector employers w/min. 20 employees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State Governments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</a:rPr>
              <a:t>Local Governments</a:t>
            </a:r>
            <a:endParaRPr lang="en-US" sz="2800" b="1" i="1" dirty="0">
              <a:solidFill>
                <a:srgbClr val="C00000"/>
              </a:solidFill>
            </a:endParaRPr>
          </a:p>
          <a:p>
            <a:pPr marL="914400" lvl="2" indent="0"/>
            <a:r>
              <a:rPr lang="en-US" sz="2800" dirty="0">
                <a:solidFill>
                  <a:schemeClr val="tx1"/>
                </a:solidFill>
              </a:rPr>
              <a:t>Plans can be through insurance, HMO, out of employer’s assets on a pay-as-you-go basis, or otherwise.</a:t>
            </a:r>
          </a:p>
          <a:p>
            <a:pPr algn="l"/>
            <a:r>
              <a:rPr lang="en-US" sz="2800" dirty="0"/>
              <a:t>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Insurance Plans?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457200" y="2743200"/>
            <a:ext cx="9220200" cy="1673225"/>
          </a:xfrm>
        </p:spPr>
        <p:txBody>
          <a:bodyPr>
            <a:no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Inpatient and outpatient hospital care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Physician care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Surgery and other major medical benefits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Prescription drugs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Dental and vision care</a:t>
            </a:r>
          </a:p>
          <a:p>
            <a:pPr marL="914400" lvl="2" indent="0"/>
            <a:endParaRPr lang="en-US" sz="2000" dirty="0">
              <a:solidFill>
                <a:schemeClr val="tx1"/>
              </a:solidFill>
            </a:endParaRPr>
          </a:p>
          <a:p>
            <a:pPr marL="914400" lvl="2" indent="0"/>
            <a:r>
              <a:rPr lang="en-US" sz="2800" dirty="0">
                <a:solidFill>
                  <a:schemeClr val="tx1"/>
                </a:solidFill>
              </a:rPr>
              <a:t>Life insurance, nor disability benefits are included.</a:t>
            </a:r>
          </a:p>
          <a:p>
            <a:pPr algn="l"/>
            <a:r>
              <a:rPr lang="en-US" sz="2800" dirty="0"/>
              <a:t>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Considered Medical Care Under a Group Health Plan?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0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31913" y="3048000"/>
            <a:ext cx="6480174" cy="1673225"/>
          </a:xfrm>
        </p:spPr>
        <p:txBody>
          <a:bodyPr>
            <a:no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Employees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Spouses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Former Spouses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Dependent children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Covered?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10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152400" y="2590800"/>
            <a:ext cx="9067800" cy="1673225"/>
          </a:xfrm>
        </p:spPr>
        <p:txBody>
          <a:bodyPr>
            <a:no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Death of a covered employee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Termination of a covered employee’s employment for any reason other than “gross misconduct”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Reduction in hours worked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Divorce or legal separation from a covered employee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Covered employee becomes entitled to Medicare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Child’s loss of dependent status (&amp; coverage) under the plan </a:t>
            </a:r>
            <a:r>
              <a:rPr lang="en-US" sz="2400" i="1" dirty="0">
                <a:solidFill>
                  <a:schemeClr val="tx1"/>
                </a:solidFill>
              </a:rPr>
              <a:t>(ACA requires coverage until age 26)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Events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6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-304800" y="2590800"/>
            <a:ext cx="9220200" cy="1673225"/>
          </a:xfrm>
        </p:spPr>
        <p:txBody>
          <a:bodyPr>
            <a:no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Summary Plan Description – must include COBRA rights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COBRA General Notice – must be provided within the first 90 days of coverage </a:t>
            </a:r>
            <a:r>
              <a:rPr lang="en-US" sz="2400" i="1" dirty="0">
                <a:solidFill>
                  <a:schemeClr val="tx1"/>
                </a:solidFill>
              </a:rPr>
              <a:t>(most often included in the SPD)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COBRA Qualifying Event Notices to the Plan</a:t>
            </a:r>
            <a:endParaRPr lang="en-US" sz="2200" dirty="0">
              <a:solidFill>
                <a:schemeClr val="tx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COBRA Election Notice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COBRA Notice of Unavailability of Continuation Coverage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COBRA Notice of Early Termination of Continuation Coverage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Notices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71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306</TotalTime>
  <Words>1192</Words>
  <Application>Microsoft Office PowerPoint</Application>
  <PresentationFormat>On-screen Show (4:3)</PresentationFormat>
  <Paragraphs>160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Tahoma</vt:lpstr>
      <vt:lpstr>Wingdings</vt:lpstr>
      <vt:lpstr>Wingdings 2</vt:lpstr>
      <vt:lpstr>Civic</vt:lpstr>
      <vt:lpstr>Human Resources   COBRA &amp; Coordination with Other Federal Law Benefits</vt:lpstr>
      <vt:lpstr>Disclaimer</vt:lpstr>
      <vt:lpstr>COBRA Consolidated Omnibus Budget Reconciliation Act</vt:lpstr>
      <vt:lpstr>PowerPoint Presentation</vt:lpstr>
      <vt:lpstr>Which Insurance Plans? </vt:lpstr>
      <vt:lpstr>What is Considered Medical Care Under a Group Health Plan? </vt:lpstr>
      <vt:lpstr>Who is Covered? </vt:lpstr>
      <vt:lpstr>Qualifying Events </vt:lpstr>
      <vt:lpstr>Required Notices </vt:lpstr>
      <vt:lpstr>COBRA Qualifying Event Notices To Plan (Check your plan rules)</vt:lpstr>
      <vt:lpstr>COBRA Notice of Unavailability of Continuation Coverage </vt:lpstr>
      <vt:lpstr>COBRA Notice of Early Termination of Continuation Coverage </vt:lpstr>
      <vt:lpstr>Duration  </vt:lpstr>
      <vt:lpstr>Duration Cont’d.</vt:lpstr>
      <vt:lpstr>Duration Cont’d.</vt:lpstr>
      <vt:lpstr>Duration Cont’d.</vt:lpstr>
      <vt:lpstr>Termination of Coverage </vt:lpstr>
      <vt:lpstr>Paying for Continuation Coverage  </vt:lpstr>
      <vt:lpstr>Payment of Coverage Cont’d.</vt:lpstr>
      <vt:lpstr>Coordination with Other Federal Benefit Laws</vt:lpstr>
      <vt:lpstr>PowerPoint Presentation</vt:lpstr>
      <vt:lpstr>Contact Information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 COBRA &amp; The ACA</dc:title>
  <dc:creator>donnag</dc:creator>
  <cp:lastModifiedBy>donnag</cp:lastModifiedBy>
  <cp:revision>28</cp:revision>
  <cp:lastPrinted>2020-02-20T20:44:35Z</cp:lastPrinted>
  <dcterms:created xsi:type="dcterms:W3CDTF">2016-04-09T16:57:37Z</dcterms:created>
  <dcterms:modified xsi:type="dcterms:W3CDTF">2020-02-20T20:44:41Z</dcterms:modified>
</cp:coreProperties>
</file>